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71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03E2"/>
    <a:srgbClr val="B8BC14"/>
    <a:srgbClr val="1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332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5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7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2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5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72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3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4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1A6BD-5864-4383-AA98-34CFB6441F47}" type="datetimeFigureOut">
              <a:rPr lang="ru-RU" smtClean="0"/>
              <a:t>26.12.2016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55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259228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Форма</a:t>
            </a:r>
            <a:r>
              <a:rPr lang="en-US" sz="3600" b="1" dirty="0" smtClean="0"/>
              <a:t> </a:t>
            </a:r>
            <a:r>
              <a:rPr lang="ru-RU" sz="3600" b="1" dirty="0" smtClean="0"/>
              <a:t>федерального статистического наблюдения № 57 «</a:t>
            </a:r>
            <a:r>
              <a:rPr lang="ru-RU" sz="3600" b="1" dirty="0" smtClean="0">
                <a:solidFill>
                  <a:srgbClr val="C00000"/>
                </a:solidFill>
              </a:rPr>
              <a:t>Сведения о травмах, отравлениях и некоторых других последствиях воздействия внешних причин</a:t>
            </a:r>
            <a:r>
              <a:rPr lang="ru-RU" sz="3600" b="1" dirty="0" smtClean="0"/>
              <a:t>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708920"/>
            <a:ext cx="8064896" cy="41490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2800" dirty="0" smtClean="0"/>
              <a:t>(Утверждена приказом Росстата от 16.05.2016 года №232)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2800" dirty="0" smtClean="0"/>
              <a:t>Форма составляется всеми медицинскими организациями, оказывающими медицинскую помощь в амбулаторных условиях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59636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Межформенный</a:t>
            </a:r>
            <a:r>
              <a:rPr lang="ru-RU" sz="3600" b="1" dirty="0" smtClean="0"/>
              <a:t> контроль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Проводится с формой № 12 «Сведения о числе заболеваний, зарегистрированных у пациентов, проживающих в районе обслуживания медицинской организации»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001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Общее число травм </a:t>
            </a:r>
            <a:r>
              <a:rPr lang="ru-RU" b="1" dirty="0" smtClean="0"/>
              <a:t>у детей (0-17 лет</a:t>
            </a:r>
            <a:r>
              <a:rPr lang="ru-RU" b="1" u="sng" dirty="0" smtClean="0"/>
              <a:t> </a:t>
            </a:r>
            <a:r>
              <a:rPr lang="ru-RU" b="1" dirty="0" smtClean="0"/>
              <a:t>включительно)</a:t>
            </a:r>
            <a:r>
              <a:rPr lang="ru-RU" dirty="0" smtClean="0"/>
              <a:t>, зарегистрированных в форме № 57 (строка 1, графа 4, таблица 1000), должно быть равно сумме общего числа травм, зарегистрированных в форме № 12 в строке 20, графа 4 в таблицах 1000 и 2000.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6128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Общее число травм </a:t>
            </a:r>
            <a:r>
              <a:rPr lang="ru-RU" b="1" dirty="0" smtClean="0"/>
              <a:t>у взрослых</a:t>
            </a:r>
            <a:r>
              <a:rPr lang="ru-RU" dirty="0" smtClean="0"/>
              <a:t>, зарегистрированных в форме № 57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(таблица </a:t>
            </a:r>
            <a:r>
              <a:rPr lang="ru-RU" dirty="0" smtClean="0"/>
              <a:t>2000, строка 1, графа 4), должно            быть </a:t>
            </a:r>
            <a:r>
              <a:rPr lang="ru-RU" dirty="0" smtClean="0"/>
              <a:t>равн</a:t>
            </a:r>
            <a:r>
              <a:rPr lang="ru-RU" dirty="0"/>
              <a:t>о</a:t>
            </a:r>
            <a:r>
              <a:rPr lang="ru-RU" dirty="0" smtClean="0"/>
              <a:t> </a:t>
            </a:r>
            <a:r>
              <a:rPr lang="ru-RU" dirty="0" smtClean="0"/>
              <a:t>или </a:t>
            </a:r>
            <a:r>
              <a:rPr lang="ru-RU" dirty="0" smtClean="0"/>
              <a:t>меньше </a:t>
            </a:r>
            <a:r>
              <a:rPr lang="ru-RU" dirty="0" smtClean="0"/>
              <a:t>общего числа    травм, зарегистрированных в форме № 12 </a:t>
            </a:r>
            <a:r>
              <a:rPr lang="ru-RU" dirty="0" smtClean="0"/>
              <a:t>за счет профессиональных заболеваний </a:t>
            </a:r>
            <a:r>
              <a:rPr lang="ru-RU" dirty="0"/>
              <a:t>(таблица </a:t>
            </a:r>
            <a:r>
              <a:rPr lang="ru-RU" dirty="0" smtClean="0"/>
              <a:t>3000, строка 20, графа 4)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7898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Общее число травм у </a:t>
            </a:r>
            <a:r>
              <a:rPr lang="ru-RU" b="1" dirty="0" smtClean="0"/>
              <a:t>взрослых  старше трудоспособного возраста</a:t>
            </a:r>
            <a:r>
              <a:rPr lang="ru-RU" dirty="0" smtClean="0"/>
              <a:t>,  зарегистрированных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в форме № 57 (строка 1, графа 4, таблица 3000),  должно быть </a:t>
            </a:r>
            <a:r>
              <a:rPr lang="ru-RU" dirty="0" smtClean="0"/>
              <a:t>равно </a:t>
            </a:r>
            <a:r>
              <a:rPr lang="ru-RU" dirty="0" smtClean="0"/>
              <a:t>или </a:t>
            </a:r>
            <a:r>
              <a:rPr lang="ru-RU" dirty="0" smtClean="0"/>
              <a:t>меньше </a:t>
            </a:r>
            <a:r>
              <a:rPr lang="ru-RU" dirty="0" smtClean="0"/>
              <a:t>общего числа травм, зарегистрированных в форме № </a:t>
            </a:r>
            <a:r>
              <a:rPr lang="ru-RU" dirty="0" smtClean="0"/>
              <a:t>12 за счет </a:t>
            </a:r>
            <a:r>
              <a:rPr lang="ru-RU" smtClean="0"/>
              <a:t>профессиональных заболеваний </a:t>
            </a:r>
            <a:r>
              <a:rPr lang="ru-RU" dirty="0" smtClean="0"/>
              <a:t>(строка 20, графа 4, таблица 4000)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89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0281540"/>
              </p:ext>
            </p:extLst>
          </p:nvPr>
        </p:nvGraphicFramePr>
        <p:xfrm>
          <a:off x="107505" y="404664"/>
          <a:ext cx="8928991" cy="5688632"/>
        </p:xfrm>
        <a:graphic>
          <a:graphicData uri="http://schemas.openxmlformats.org/drawingml/2006/table">
            <a:tbl>
              <a:tblPr/>
              <a:tblGrid>
                <a:gridCol w="1248552"/>
                <a:gridCol w="319826"/>
                <a:gridCol w="202967"/>
                <a:gridCol w="608900"/>
                <a:gridCol w="719608"/>
                <a:gridCol w="719608"/>
                <a:gridCol w="485890"/>
                <a:gridCol w="584298"/>
                <a:gridCol w="585835"/>
                <a:gridCol w="585835"/>
                <a:gridCol w="530480"/>
                <a:gridCol w="584298"/>
                <a:gridCol w="584298"/>
                <a:gridCol w="584298"/>
                <a:gridCol w="584298"/>
              </a:tblGrid>
              <a:tr h="173065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Травмы, отравления и              некоторые другие последствия воздействия внешних причин                                                 (Класс хIх МКБ-10)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Код по МКБ-10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№ строки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Внешние причины заболеваемости и смертности (Класс ХХ МКБ-10)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2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Внешние причины заболеваемости и смертности, всего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Транспортные несчастные случаи</a:t>
                      </a:r>
                      <a:br>
                        <a:rPr lang="ru-RU" sz="9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(</a:t>
                      </a:r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V01-V99)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Другие внешние причины (</a:t>
                      </a:r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W00-</a:t>
                      </a:r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Х59)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Преднамеренное самоповреждение (Х60-Х84)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96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Всего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из них: дорожно-транспортные несчастные случаи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Всего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из них: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из гр. 10: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Всего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из них: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8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случайное утопление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воздействие дыма, огня и пламени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случайное отравление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наркотиками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алкоголем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наркотиками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алкоголем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V01-Y98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V01-V99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Calibri"/>
                        </a:rPr>
                        <a:t>˂*˃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W00-</a:t>
                      </a:r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х59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W65-W74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х00-х09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х40-х49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х42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х45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х60-х84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х62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х65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68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14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15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Всего, из них: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S00-T98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травмы головы, всего</a:t>
                      </a:r>
                    </a:p>
                  </a:txBody>
                  <a:tcPr marL="56799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S00-S09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932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из них:                                                                перелом черепа и лицевых костей</a:t>
                      </a:r>
                    </a:p>
                  </a:txBody>
                  <a:tcPr marL="170398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S02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травма глаза и глазницы</a:t>
                      </a:r>
                    </a:p>
                  </a:txBody>
                  <a:tcPr marL="170398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S05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7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внутричерепная травма</a:t>
                      </a:r>
                    </a:p>
                  </a:txBody>
                  <a:tcPr marL="170398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S06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травмы шеи, всего</a:t>
                      </a:r>
                    </a:p>
                  </a:txBody>
                  <a:tcPr marL="56799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S10-S19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260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9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перелом шейного отдела позвоночника</a:t>
                      </a:r>
                    </a:p>
                  </a:txBody>
                  <a:tcPr marL="170398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S12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068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травма нервов и спинного мозга на уровне шеи</a:t>
                      </a:r>
                    </a:p>
                  </a:txBody>
                  <a:tcPr marL="170398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S14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2879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травмы грудной клетки, всего</a:t>
                      </a:r>
                    </a:p>
                  </a:txBody>
                  <a:tcPr marL="56799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S20-S29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45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900" b="0" i="0" u="none" strike="noStrike">
                          <a:effectLst/>
                          <a:latin typeface="Arial Cyr"/>
                        </a:rPr>
                      </a:br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перелом ребра (ребер), грудины и грудного отдела позвоночника</a:t>
                      </a:r>
                    </a:p>
                  </a:txBody>
                  <a:tcPr marL="170398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S22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1" i="0" u="none" strike="noStrike">
                          <a:effectLst/>
                          <a:latin typeface="Arial Cyr"/>
                        </a:rPr>
                        <a:t> 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1" i="0" u="none" strike="noStrike" dirty="0">
                          <a:effectLst/>
                          <a:latin typeface="Arial Cyr"/>
                        </a:rPr>
                        <a:t>X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051720" y="2276872"/>
            <a:ext cx="6912768" cy="432048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>
                <a:solidFill>
                  <a:srgbClr val="FF0000"/>
                </a:solidFill>
              </a:rPr>
              <a:t>Форма состоит из 3-х таблиц, </a:t>
            </a:r>
            <a:r>
              <a:rPr lang="ru-RU" sz="2800" dirty="0">
                <a:solidFill>
                  <a:schemeClr val="tx1"/>
                </a:solidFill>
              </a:rPr>
              <a:t>содержащих сведения о травмах и других несчастных случаях в следующих возрастных группах: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- таблица 1000 – </a:t>
            </a:r>
            <a:r>
              <a:rPr lang="ru-RU" sz="2800" dirty="0">
                <a:solidFill>
                  <a:schemeClr val="tx1"/>
                </a:solidFill>
              </a:rPr>
              <a:t>травмы у детей в возрасте    от 0 до 17 лет включительно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- таблица 2000 – </a:t>
            </a:r>
            <a:r>
              <a:rPr lang="ru-RU" sz="2800" dirty="0">
                <a:solidFill>
                  <a:schemeClr val="tx1"/>
                </a:solidFill>
              </a:rPr>
              <a:t>сведения о травмах у взрослого населения</a:t>
            </a:r>
          </a:p>
          <a:p>
            <a:r>
              <a:rPr lang="ru-RU" sz="2800" dirty="0">
                <a:solidFill>
                  <a:srgbClr val="FF0000"/>
                </a:solidFill>
              </a:rPr>
              <a:t> - таблица 3000 – </a:t>
            </a:r>
            <a:r>
              <a:rPr lang="ru-RU" sz="2800" dirty="0">
                <a:solidFill>
                  <a:schemeClr val="tx1"/>
                </a:solidFill>
              </a:rPr>
              <a:t>сведения о травмах у взрослого населения старше трудоспособного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1783476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5472"/>
            <a:ext cx="8301608" cy="216939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 3 таблицы построены однотипно.</a:t>
            </a:r>
          </a:p>
          <a:p>
            <a:pPr marL="0" indent="0">
              <a:buNone/>
            </a:pPr>
            <a:r>
              <a:rPr lang="ru-RU" dirty="0" smtClean="0"/>
              <a:t>Каждая таблица содержит 20 граф, в которых приведены некоторые внешние причины повреждений</a:t>
            </a:r>
            <a:r>
              <a:rPr lang="ru-RU" dirty="0"/>
              <a:t>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467648"/>
              </p:ext>
            </p:extLst>
          </p:nvPr>
        </p:nvGraphicFramePr>
        <p:xfrm>
          <a:off x="258450" y="2204864"/>
          <a:ext cx="8856982" cy="2016224"/>
        </p:xfrm>
        <a:graphic>
          <a:graphicData uri="http://schemas.openxmlformats.org/drawingml/2006/table">
            <a:tbl>
              <a:tblPr/>
              <a:tblGrid>
                <a:gridCol w="1541004"/>
                <a:gridCol w="394740"/>
                <a:gridCol w="250510"/>
                <a:gridCol w="751525"/>
                <a:gridCol w="888165"/>
                <a:gridCol w="888165"/>
                <a:gridCol w="599703"/>
                <a:gridCol w="721160"/>
                <a:gridCol w="723057"/>
                <a:gridCol w="723057"/>
                <a:gridCol w="654736"/>
                <a:gridCol w="721160"/>
              </a:tblGrid>
              <a:tr h="20037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Arial Cyr"/>
                        </a:rPr>
                        <a:t>Травмы, отравления и              некоторые другие последствия воздействия внешних причин                                                 (Класс </a:t>
                      </a:r>
                      <a:r>
                        <a:rPr lang="ru-RU" sz="1050" b="0" i="0" u="none" strike="noStrike" dirty="0" err="1">
                          <a:effectLst/>
                          <a:latin typeface="Arial Cyr"/>
                        </a:rPr>
                        <a:t>хIх</a:t>
                      </a:r>
                      <a:r>
                        <a:rPr lang="ru-RU" sz="1050" b="0" i="0" u="none" strike="noStrike" dirty="0">
                          <a:effectLst/>
                          <a:latin typeface="Arial Cyr"/>
                        </a:rPr>
                        <a:t> МКБ-10)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Код по МКБ-10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№ строки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Arial Cyr"/>
                        </a:rPr>
                        <a:t>Внешние причины заболеваемости </a:t>
                      </a:r>
                      <a:r>
                        <a:rPr lang="ru-RU" sz="1050" b="0" i="0" u="none" strike="noStrike" dirty="0" smtClean="0">
                          <a:effectLst/>
                          <a:latin typeface="Arial Cyr"/>
                        </a:rPr>
                        <a:t>(</a:t>
                      </a:r>
                      <a:r>
                        <a:rPr lang="ru-RU" sz="1050" b="0" i="0" u="none" strike="noStrike" dirty="0">
                          <a:effectLst/>
                          <a:latin typeface="Arial Cyr"/>
                        </a:rPr>
                        <a:t>Класс ХХ МКБ-10)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1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Arial Cyr"/>
                        </a:rPr>
                        <a:t>Внешние причины </a:t>
                      </a:r>
                      <a:r>
                        <a:rPr lang="ru-RU" sz="1050" b="0" i="0" u="none" strike="noStrike" dirty="0" smtClean="0">
                          <a:effectLst/>
                          <a:latin typeface="Arial Cyr"/>
                        </a:rPr>
                        <a:t>заболеваемости, </a:t>
                      </a:r>
                      <a:r>
                        <a:rPr lang="ru-RU" sz="1050" b="0" i="0" u="none" strike="noStrike" dirty="0">
                          <a:effectLst/>
                          <a:latin typeface="Arial Cyr"/>
                        </a:rPr>
                        <a:t>всего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Arial Cyr"/>
                        </a:rPr>
                        <a:t>Транспортные несчастные случаи</a:t>
                      </a:r>
                      <a:br>
                        <a:rPr lang="ru-RU" sz="1050" b="0" i="0" u="none" strike="noStrike" dirty="0">
                          <a:effectLst/>
                          <a:latin typeface="Arial Cyr"/>
                        </a:rPr>
                      </a:br>
                      <a:r>
                        <a:rPr lang="ru-RU" sz="1050" b="0" i="0" u="none" strike="noStrike" dirty="0">
                          <a:effectLst/>
                          <a:latin typeface="Arial Cyr"/>
                        </a:rPr>
                        <a:t>(</a:t>
                      </a:r>
                      <a:r>
                        <a:rPr lang="en-US" sz="1050" b="0" i="0" u="none" strike="noStrike" dirty="0">
                          <a:effectLst/>
                          <a:latin typeface="Arial Cyr"/>
                        </a:rPr>
                        <a:t>V01-V99)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Другие внешние причины (</a:t>
                      </a:r>
                      <a:r>
                        <a:rPr lang="en-US" sz="1050" b="0" i="0" u="none" strike="noStrike">
                          <a:effectLst/>
                          <a:latin typeface="Arial Cyr"/>
                        </a:rPr>
                        <a:t>W00-</a:t>
                      </a:r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Х59)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3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Всего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 дорожно-транспортные несчастные случаи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Всего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из них: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из гр. 10: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15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случайное утопление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воздействие дыма, огня и пламени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случайное отравление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303E2"/>
                          </a:solidFill>
                          <a:effectLst/>
                          <a:latin typeface="Arial Cyr"/>
                        </a:rPr>
                        <a:t>наркотиками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solidFill>
                            <a:srgbClr val="F303E2"/>
                          </a:solidFill>
                          <a:effectLst/>
                          <a:latin typeface="Arial Cyr"/>
                        </a:rPr>
                        <a:t>алкоголем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 Cyr"/>
                        </a:rPr>
                        <a:t>V01-Y98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 Cyr"/>
                        </a:rPr>
                        <a:t>V01-V99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Calibri"/>
                        </a:rPr>
                        <a:t>˂*˃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 Cyr"/>
                        </a:rPr>
                        <a:t>W00-</a:t>
                      </a:r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х59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>
                          <a:effectLst/>
                          <a:latin typeface="Arial Cyr"/>
                        </a:rPr>
                        <a:t>W65-W74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х00-х09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х40-х49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х42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х45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1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0" i="0" u="none" strike="noStrike" dirty="0"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4733" marR="4733" marT="473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4836964"/>
              </p:ext>
            </p:extLst>
          </p:nvPr>
        </p:nvGraphicFramePr>
        <p:xfrm>
          <a:off x="251520" y="4365105"/>
          <a:ext cx="8784975" cy="1740714"/>
        </p:xfrm>
        <a:graphic>
          <a:graphicData uri="http://schemas.openxmlformats.org/drawingml/2006/table">
            <a:tbl>
              <a:tblPr/>
              <a:tblGrid>
                <a:gridCol w="1039966"/>
                <a:gridCol w="1039966"/>
                <a:gridCol w="1039966"/>
                <a:gridCol w="875761"/>
                <a:gridCol w="1141227"/>
                <a:gridCol w="1206907"/>
                <a:gridCol w="1138488"/>
                <a:gridCol w="1302694"/>
              </a:tblGrid>
              <a:tr h="427487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ru-RU" sz="1300" b="0" i="0" u="none" strike="noStrike" dirty="0">
                          <a:effectLst/>
                          <a:latin typeface="Arial Cyr"/>
                        </a:rPr>
                        <a:t>Внешние причины заболеваемости </a:t>
                      </a:r>
                      <a:r>
                        <a:rPr lang="ru-RU" sz="1300" b="0" i="0" u="none" strike="noStrike" dirty="0" smtClean="0">
                          <a:effectLst/>
                          <a:latin typeface="Arial Cyr"/>
                        </a:rPr>
                        <a:t>(</a:t>
                      </a:r>
                      <a:r>
                        <a:rPr lang="ru-RU" sz="1300" b="0" i="0" u="none" strike="noStrike" dirty="0">
                          <a:effectLst/>
                          <a:latin typeface="Arial Cyr"/>
                        </a:rPr>
                        <a:t>Класс ХХ МКБ-10)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748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effectLst/>
                          <a:latin typeface="Arial Cyr"/>
                        </a:rPr>
                        <a:t>Преднамеренное самоповреждение (Х60-Х84)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Нападение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Повреждение с неопределенными намерениями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Действия, предусмотренные законом, военные операции и терроризм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Осложнения терапевтических и хирургических вмешательств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Последствия воздействия внешних причин </a:t>
                      </a:r>
                      <a:r>
                        <a:rPr lang="ru-RU" sz="11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заболеваемости</a:t>
                      </a:r>
                      <a:endParaRPr lang="ru-RU" sz="1100" b="0" i="0" u="none" strike="noStrike" dirty="0">
                        <a:solidFill>
                          <a:srgbClr val="C00000"/>
                        </a:solidFill>
                        <a:effectLst/>
                        <a:latin typeface="Arial Cyr"/>
                      </a:endParaRP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45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Всего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effectLst/>
                          <a:latin typeface="Arial Cyr"/>
                        </a:rPr>
                        <a:t>из них: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06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наркотиками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алкоголем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х60-х84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х62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х65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х85-</a:t>
                      </a:r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Y09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Y10-Y34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Y35-Y38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Y40-Y84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>
                          <a:effectLst/>
                          <a:latin typeface="Arial Cyr"/>
                        </a:rPr>
                        <a:t>Y85-Y89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07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14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15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16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18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effectLst/>
                          <a:latin typeface="Arial Cyr"/>
                        </a:rPr>
                        <a:t>19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effectLst/>
                          <a:latin typeface="Arial Cyr"/>
                        </a:rPr>
                        <a:t>20</a:t>
                      </a:r>
                    </a:p>
                  </a:txBody>
                  <a:tcPr marL="8175" marR="8175" marT="817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1100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-171400"/>
            <a:ext cx="8229600" cy="6297563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Число повреждений в графе 7 должно быть больше суммы числа повреждений в графах 8, 9, 10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Число отравлений в графе 10 должно быть больше или равно сумме отравлений, представленных в графах 11 и 12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Число преднамеренных самоповреждений в графе 13 должно быть больше суммы самоповреждений, представленных в графах 14 и 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40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Внешние причины повреждений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500" dirty="0" smtClean="0"/>
              <a:t>Транспортные несчастные случаи </a:t>
            </a:r>
            <a:r>
              <a:rPr lang="ru-RU" sz="3500" dirty="0" smtClean="0">
                <a:solidFill>
                  <a:srgbClr val="C00000"/>
                </a:solidFill>
              </a:rPr>
              <a:t>(5-6 гр.)</a:t>
            </a:r>
          </a:p>
          <a:p>
            <a:pPr algn="just"/>
            <a:r>
              <a:rPr lang="ru-RU" sz="3500" dirty="0" smtClean="0"/>
              <a:t>Другие внешние причины (утопление; воздействие дыма, огня, пламени; случайные отравления, включая наркотики, алкоголь) </a:t>
            </a:r>
            <a:r>
              <a:rPr lang="ru-RU" sz="3500" dirty="0" smtClean="0">
                <a:solidFill>
                  <a:srgbClr val="C00000"/>
                </a:solidFill>
              </a:rPr>
              <a:t>(гр. с7 по12)</a:t>
            </a:r>
          </a:p>
          <a:p>
            <a:pPr algn="just"/>
            <a:r>
              <a:rPr lang="ru-RU" sz="3500" dirty="0" smtClean="0"/>
              <a:t>Преднамеренные самоповреждения (всего, из них наркотики, алкоголь) </a:t>
            </a:r>
            <a:r>
              <a:rPr lang="ru-RU" sz="3500" dirty="0" smtClean="0">
                <a:solidFill>
                  <a:srgbClr val="C00000"/>
                </a:solidFill>
              </a:rPr>
              <a:t>(гр. с13 по15)</a:t>
            </a:r>
          </a:p>
          <a:p>
            <a:pPr algn="just"/>
            <a:r>
              <a:rPr lang="ru-RU" sz="3500" dirty="0" smtClean="0"/>
              <a:t>Нападения </a:t>
            </a:r>
            <a:r>
              <a:rPr lang="ru-RU" sz="3500" dirty="0" smtClean="0">
                <a:solidFill>
                  <a:srgbClr val="C00000"/>
                </a:solidFill>
              </a:rPr>
              <a:t>(16 гр.)</a:t>
            </a:r>
          </a:p>
          <a:p>
            <a:pPr algn="just"/>
            <a:r>
              <a:rPr lang="ru-RU" sz="3500" dirty="0" smtClean="0"/>
              <a:t>Повреждения с неопределенными намерениями </a:t>
            </a:r>
            <a:r>
              <a:rPr lang="ru-RU" sz="3500" dirty="0">
                <a:solidFill>
                  <a:srgbClr val="C00000"/>
                </a:solidFill>
              </a:rPr>
              <a:t>(17 гр.)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8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Действия, предусмотренные законом, военные операции и терроризм </a:t>
            </a:r>
            <a:r>
              <a:rPr lang="ru-RU" dirty="0" smtClean="0">
                <a:solidFill>
                  <a:srgbClr val="C00000"/>
                </a:solidFill>
              </a:rPr>
              <a:t>(18 гр.)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Осложнения терапевтических и хирургических вмешательств </a:t>
            </a:r>
            <a:r>
              <a:rPr lang="ru-RU" dirty="0" smtClean="0">
                <a:solidFill>
                  <a:srgbClr val="C00000"/>
                </a:solidFill>
              </a:rPr>
              <a:t>(19 гр.)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Последствия воздействия внешних причин, заболеваемости и смертности </a:t>
            </a:r>
            <a:r>
              <a:rPr lang="ru-RU" dirty="0" smtClean="0">
                <a:solidFill>
                  <a:srgbClr val="C00000"/>
                </a:solidFill>
              </a:rPr>
              <a:t>(20 гр.)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00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29600" cy="1008112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b="1" dirty="0" smtClean="0"/>
              <a:t>Каждая таблица содержит 42 строки, отражающие характер повреждений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84767"/>
              </p:ext>
            </p:extLst>
          </p:nvPr>
        </p:nvGraphicFramePr>
        <p:xfrm>
          <a:off x="323528" y="836712"/>
          <a:ext cx="2592288" cy="5914047"/>
        </p:xfrm>
        <a:graphic>
          <a:graphicData uri="http://schemas.openxmlformats.org/drawingml/2006/table">
            <a:tbl>
              <a:tblPr/>
              <a:tblGrid>
                <a:gridCol w="1827203"/>
                <a:gridCol w="468052"/>
                <a:gridCol w="297033"/>
              </a:tblGrid>
              <a:tr h="310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1" i="0" u="none" strike="noStrike" dirty="0">
                          <a:effectLst/>
                          <a:latin typeface="Arial Cyr"/>
                        </a:rPr>
                        <a:t>Всего, из них: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S00-T98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головы, всего</a:t>
                      </a:r>
                    </a:p>
                  </a:txBody>
                  <a:tcPr marL="68316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S00-S09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                                                                перелом черепа и лицевых костей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S02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травма глаза и глазницы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S05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внутричерепная травма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S06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5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шеи, всего</a:t>
                      </a:r>
                    </a:p>
                  </a:txBody>
                  <a:tcPr marL="68316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S10-S19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6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 шейного отдела позвоночника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S12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7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травма нервов и спинного мозга на уровне шеи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S14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8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грудной клетки, всего</a:t>
                      </a:r>
                    </a:p>
                  </a:txBody>
                  <a:tcPr marL="68316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S20-S29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9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 ребра (ребер), грудины и грудного отдела позвоночника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S22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10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11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травма сердца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S26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11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травма других и неуточненных органов грудной полости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S27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12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55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живота, нижней части спины, поясничного отдела позвоночника и таза, всего</a:t>
                      </a:r>
                    </a:p>
                  </a:txBody>
                  <a:tcPr marL="68316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S30-S39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13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7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 пояснично-крестцового отдела позвоночника и костей таза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S32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14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37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травма органов брюшной полости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S36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15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634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травма тазовых органов</a:t>
                      </a:r>
                    </a:p>
                  </a:txBody>
                  <a:tcPr marL="204949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S37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16</a:t>
                      </a:r>
                    </a:p>
                  </a:txBody>
                  <a:tcPr marL="5693" marR="5693" marT="56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6981092"/>
              </p:ext>
            </p:extLst>
          </p:nvPr>
        </p:nvGraphicFramePr>
        <p:xfrm>
          <a:off x="3347864" y="836712"/>
          <a:ext cx="2592288" cy="5958333"/>
        </p:xfrm>
        <a:graphic>
          <a:graphicData uri="http://schemas.openxmlformats.org/drawingml/2006/table">
            <a:tbl>
              <a:tblPr/>
              <a:tblGrid>
                <a:gridCol w="1827203"/>
                <a:gridCol w="468052"/>
                <a:gridCol w="297033"/>
              </a:tblGrid>
              <a:tr h="33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плечевого пояса и плеча, всего</a:t>
                      </a:r>
                    </a:p>
                  </a:txBody>
                  <a:tcPr marL="69755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S40-S49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17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 на уровне плечевого пояса и плеча</a:t>
                      </a:r>
                    </a:p>
                  </a:txBody>
                  <a:tcPr marL="209266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S42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18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локтя и предплечья, всего</a:t>
                      </a:r>
                    </a:p>
                  </a:txBody>
                  <a:tcPr marL="69755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S50-S59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19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33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 костей предплечья</a:t>
                      </a:r>
                    </a:p>
                  </a:txBody>
                  <a:tcPr marL="209266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S52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20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запястья и кисти, всего</a:t>
                      </a:r>
                    </a:p>
                  </a:txBody>
                  <a:tcPr marL="69755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S60-S69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21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 на уровне запястья и кисти</a:t>
                      </a:r>
                    </a:p>
                  </a:txBody>
                  <a:tcPr marL="209266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S62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22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области тазобедренного сустава и бедра, всего</a:t>
                      </a:r>
                    </a:p>
                  </a:txBody>
                  <a:tcPr marL="69755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S70-S79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23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53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 бедренной кости</a:t>
                      </a:r>
                    </a:p>
                  </a:txBody>
                  <a:tcPr marL="209266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S72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24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55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колена и голени, всего</a:t>
                      </a:r>
                    </a:p>
                  </a:txBody>
                  <a:tcPr marL="69755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S80-S89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25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 костей голени, включая голеностопный сустав</a:t>
                      </a:r>
                    </a:p>
                  </a:txBody>
                  <a:tcPr marL="209266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S82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26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области голеностопного сустава и стопы, всего</a:t>
                      </a:r>
                    </a:p>
                  </a:txBody>
                  <a:tcPr marL="69755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S90-S99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27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06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 стопы, исключая перелом голеностопного сустава</a:t>
                      </a:r>
                    </a:p>
                  </a:txBody>
                  <a:tcPr marL="209266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S92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28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03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травмы, захватывающие несколько областей тела, всего</a:t>
                      </a:r>
                    </a:p>
                  </a:txBody>
                  <a:tcPr marL="69755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T00-T07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29</a:t>
                      </a:r>
                    </a:p>
                  </a:txBody>
                  <a:tcPr marL="5813" marR="5813" marT="58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099265"/>
              </p:ext>
            </p:extLst>
          </p:nvPr>
        </p:nvGraphicFramePr>
        <p:xfrm>
          <a:off x="6228184" y="548680"/>
          <a:ext cx="2592288" cy="6245610"/>
        </p:xfrm>
        <a:graphic>
          <a:graphicData uri="http://schemas.openxmlformats.org/drawingml/2006/table">
            <a:tbl>
              <a:tblPr/>
              <a:tblGrid>
                <a:gridCol w="1827203"/>
                <a:gridCol w="468052"/>
                <a:gridCol w="297033"/>
              </a:tblGrid>
              <a:tr h="47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переломы, захватывающие несколько областей тела</a:t>
                      </a:r>
                    </a:p>
                  </a:txBody>
                  <a:tcPr marL="196544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Cyr"/>
                        </a:rPr>
                        <a:t>T02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30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травмы неуточненной части туловища, конечности или области тела</a:t>
                      </a:r>
                    </a:p>
                  </a:txBody>
                  <a:tcPr marL="65515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Т08-Т14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31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последствия проникновения инородного тела через естественные отверстия</a:t>
                      </a:r>
                    </a:p>
                  </a:txBody>
                  <a:tcPr marL="65515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Т15-Т19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32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термические и химические ожоги</a:t>
                      </a:r>
                    </a:p>
                  </a:txBody>
                  <a:tcPr marL="65515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Т20-Т32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33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53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отморожение</a:t>
                      </a:r>
                    </a:p>
                  </a:txBody>
                  <a:tcPr marL="65515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Т33-Т35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34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отравление лекарственными средствами, медикаментами и биологическими веществами, всего</a:t>
                      </a:r>
                    </a:p>
                  </a:txBody>
                  <a:tcPr marL="65515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Т36-Т50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35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отравление наркотиками</a:t>
                      </a:r>
                    </a:p>
                  </a:txBody>
                  <a:tcPr marL="196544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Т40.0-6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36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3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отравление психотропными средствами</a:t>
                      </a:r>
                    </a:p>
                  </a:txBody>
                  <a:tcPr marL="196544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Т43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37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токсическое действие веществ, преимущественно немедицинского назначения, всего</a:t>
                      </a:r>
                    </a:p>
                  </a:txBody>
                  <a:tcPr marL="65515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Т51-Т65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38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из них:</a:t>
                      </a:r>
                      <a:b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</a:br>
                      <a:r>
                        <a:rPr lang="ru-RU" sz="1000" b="0" i="0" u="none" strike="noStrike" dirty="0">
                          <a:solidFill>
                            <a:srgbClr val="0070C0"/>
                          </a:solidFill>
                          <a:effectLst/>
                          <a:latin typeface="Arial Cyr"/>
                        </a:rPr>
                        <a:t>токсическое действие алкоголя</a:t>
                      </a:r>
                    </a:p>
                  </a:txBody>
                  <a:tcPr marL="196544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Т51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39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679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другие и неуточненные эффекты воздействия внешних причин</a:t>
                      </a:r>
                    </a:p>
                  </a:txBody>
                  <a:tcPr marL="65515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Т66-Т78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40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осложнения хирургических и терапевтических вмешательств</a:t>
                      </a:r>
                    </a:p>
                  </a:txBody>
                  <a:tcPr marL="65515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Т80-Т88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41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009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000" b="0" i="0" u="none" strike="noStrike" dirty="0">
                          <a:solidFill>
                            <a:srgbClr val="C00000"/>
                          </a:solidFill>
                          <a:effectLst/>
                          <a:latin typeface="Arial Cyr"/>
                        </a:rPr>
                        <a:t>последствия травм, отравлений и других последствий внешних причин</a:t>
                      </a:r>
                    </a:p>
                  </a:txBody>
                  <a:tcPr marL="65515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>
                          <a:effectLst/>
                          <a:latin typeface="Arial Cyr"/>
                        </a:rPr>
                        <a:t>Т90-Т98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0" i="0" u="none" strike="noStrike" dirty="0">
                          <a:effectLst/>
                          <a:latin typeface="Arial Cyr"/>
                        </a:rPr>
                        <a:t>42</a:t>
                      </a:r>
                    </a:p>
                  </a:txBody>
                  <a:tcPr marL="5460" marR="5460" marT="546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73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6288" y="428736"/>
            <a:ext cx="792088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ru-RU" b="1" dirty="0"/>
              <a:t>Характер повреждений представлен отдельными блоками</a:t>
            </a:r>
            <a:r>
              <a:rPr lang="en-US" b="1" dirty="0"/>
              <a:t>: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1500" dirty="0" smtClean="0">
                <a:latin typeface="Arial Cyr"/>
              </a:rPr>
              <a:t>- 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  </a:t>
            </a:r>
            <a:r>
              <a:rPr lang="ru-RU" sz="1500" dirty="0" smtClean="0">
                <a:latin typeface="Arial Cyr"/>
              </a:rPr>
              <a:t>Всего из них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(строка 1)</a:t>
            </a:r>
          </a:p>
          <a:p>
            <a:pPr fontAlgn="ctr"/>
            <a:r>
              <a:rPr lang="ru-RU" sz="1500" dirty="0" smtClean="0">
                <a:latin typeface="Arial Cyr"/>
              </a:rPr>
              <a:t>-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    </a:t>
            </a:r>
            <a:r>
              <a:rPr lang="ru-RU" sz="1500" dirty="0" smtClean="0">
                <a:latin typeface="Arial Cyr"/>
              </a:rPr>
              <a:t>травмы </a:t>
            </a:r>
            <a:r>
              <a:rPr lang="ru-RU" sz="1500" dirty="0">
                <a:latin typeface="Arial Cyr"/>
              </a:rPr>
              <a:t>головы, всего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(строка 2)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травмы </a:t>
            </a:r>
            <a:r>
              <a:rPr lang="ru-RU" sz="1500" dirty="0">
                <a:latin typeface="Arial Cyr"/>
              </a:rPr>
              <a:t>шеи, </a:t>
            </a:r>
            <a:r>
              <a:rPr lang="ru-RU" sz="1500" dirty="0" smtClean="0">
                <a:latin typeface="Arial Cyr"/>
              </a:rPr>
              <a:t>всего 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(строка 6)</a:t>
            </a:r>
          </a:p>
          <a:p>
            <a:pPr marL="285750" indent="-285750" fontAlgn="ctr">
              <a:buFontTx/>
              <a:buChar char="-"/>
            </a:pPr>
            <a:r>
              <a:rPr lang="ru-RU" sz="1500" dirty="0">
                <a:latin typeface="Arial Cyr"/>
              </a:rPr>
              <a:t>травмы грудной клетки, </a:t>
            </a:r>
            <a:r>
              <a:rPr lang="ru-RU" sz="1500" dirty="0" smtClean="0">
                <a:latin typeface="Arial Cyr"/>
              </a:rPr>
              <a:t>всего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9)</a:t>
            </a:r>
            <a:endParaRPr lang="ru-RU" sz="1500" dirty="0"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>
                <a:latin typeface="Arial Cyr"/>
              </a:rPr>
              <a:t>травмы живота, нижней части спины, поясничного отдела позвоночника и таза,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13)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травмы </a:t>
            </a:r>
            <a:r>
              <a:rPr lang="ru-RU" sz="1500" dirty="0">
                <a:latin typeface="Arial Cyr"/>
              </a:rPr>
              <a:t>плечевого пояса и плеча,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17)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травмы </a:t>
            </a:r>
            <a:r>
              <a:rPr lang="ru-RU" sz="1500" dirty="0">
                <a:latin typeface="Arial Cyr"/>
              </a:rPr>
              <a:t>локтя и предплечья,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19)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травмы </a:t>
            </a:r>
            <a:r>
              <a:rPr lang="ru-RU" sz="1500" dirty="0">
                <a:latin typeface="Arial Cyr"/>
              </a:rPr>
              <a:t>запястья и кисти,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21)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травмы </a:t>
            </a:r>
            <a:r>
              <a:rPr lang="ru-RU" sz="1500" dirty="0">
                <a:latin typeface="Arial Cyr"/>
              </a:rPr>
              <a:t>области тазобедренного сустава и бедра,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23)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травмы </a:t>
            </a:r>
            <a:r>
              <a:rPr lang="ru-RU" sz="1500" dirty="0">
                <a:latin typeface="Arial Cyr"/>
              </a:rPr>
              <a:t>колена и голени,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25)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травмы </a:t>
            </a:r>
            <a:r>
              <a:rPr lang="ru-RU" sz="1500" dirty="0">
                <a:latin typeface="Arial Cyr"/>
              </a:rPr>
              <a:t>области голеностопного сустава и стопы,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27)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травмы</a:t>
            </a:r>
            <a:r>
              <a:rPr lang="ru-RU" sz="1500" dirty="0">
                <a:latin typeface="Arial Cyr"/>
              </a:rPr>
              <a:t>, захватывающие несколько областей тела,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29)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травмы </a:t>
            </a:r>
            <a:r>
              <a:rPr lang="ru-RU" sz="1500" dirty="0">
                <a:latin typeface="Arial Cyr"/>
              </a:rPr>
              <a:t>неуточненной части туловища, конечности или области </a:t>
            </a:r>
            <a:r>
              <a:rPr lang="ru-RU" sz="1500" dirty="0" smtClean="0">
                <a:latin typeface="Arial Cyr"/>
              </a:rPr>
              <a:t>тела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31)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последствия </a:t>
            </a:r>
            <a:r>
              <a:rPr lang="ru-RU" sz="1500" dirty="0">
                <a:latin typeface="Arial Cyr"/>
              </a:rPr>
              <a:t>проникновения инородного тела через естественные </a:t>
            </a:r>
            <a:r>
              <a:rPr lang="ru-RU" sz="1500" dirty="0" smtClean="0">
                <a:latin typeface="Arial Cyr"/>
              </a:rPr>
              <a:t>отверстия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32)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термические </a:t>
            </a:r>
            <a:r>
              <a:rPr lang="ru-RU" sz="1500" dirty="0">
                <a:latin typeface="Arial Cyr"/>
              </a:rPr>
              <a:t>и химические </a:t>
            </a:r>
            <a:r>
              <a:rPr lang="ru-RU" sz="1500" dirty="0" smtClean="0">
                <a:latin typeface="Arial Cyr"/>
              </a:rPr>
              <a:t>ожоги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33)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Отморожение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34)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отравление </a:t>
            </a:r>
            <a:r>
              <a:rPr lang="ru-RU" sz="1500" dirty="0">
                <a:latin typeface="Arial Cyr"/>
              </a:rPr>
              <a:t>лекарственными средствами, медикаментами и биологическими веществами,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35)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токсическое </a:t>
            </a:r>
            <a:r>
              <a:rPr lang="ru-RU" sz="1500" dirty="0">
                <a:latin typeface="Arial Cyr"/>
              </a:rPr>
              <a:t>действие веществ, преимущественно немедицинского назначения, </a:t>
            </a:r>
            <a:r>
              <a:rPr lang="ru-RU" sz="1500" dirty="0" smtClean="0">
                <a:latin typeface="Arial Cyr"/>
              </a:rPr>
              <a:t>всего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38)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другие </a:t>
            </a:r>
            <a:r>
              <a:rPr lang="ru-RU" sz="1500" dirty="0">
                <a:latin typeface="Arial Cyr"/>
              </a:rPr>
              <a:t>и неуточненные эффекты воздействия внешних </a:t>
            </a:r>
            <a:r>
              <a:rPr lang="ru-RU" sz="1500" dirty="0" smtClean="0">
                <a:latin typeface="Arial Cyr"/>
              </a:rPr>
              <a:t>причин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40)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осложнения </a:t>
            </a:r>
            <a:r>
              <a:rPr lang="ru-RU" sz="1500" dirty="0">
                <a:latin typeface="Arial Cyr"/>
              </a:rPr>
              <a:t>хирургических и терапевтических </a:t>
            </a:r>
            <a:r>
              <a:rPr lang="ru-RU" sz="1500" dirty="0" smtClean="0">
                <a:latin typeface="Arial Cyr"/>
              </a:rPr>
              <a:t>вмешательств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41)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r>
              <a:rPr lang="ru-RU" sz="1500" dirty="0" smtClean="0">
                <a:latin typeface="Arial Cyr"/>
              </a:rPr>
              <a:t>последствия </a:t>
            </a:r>
            <a:r>
              <a:rPr lang="ru-RU" sz="1500" dirty="0">
                <a:latin typeface="Arial Cyr"/>
              </a:rPr>
              <a:t>травм, отравлений и других последствий внешних </a:t>
            </a:r>
            <a:r>
              <a:rPr lang="ru-RU" sz="1500" dirty="0" smtClean="0">
                <a:latin typeface="Arial Cyr"/>
              </a:rPr>
              <a:t>причин </a:t>
            </a:r>
            <a:r>
              <a:rPr lang="ru-RU" sz="1500" dirty="0">
                <a:solidFill>
                  <a:srgbClr val="C00000"/>
                </a:solidFill>
                <a:latin typeface="Arial Cyr"/>
              </a:rPr>
              <a:t>(строка </a:t>
            </a:r>
            <a:r>
              <a:rPr lang="ru-RU" sz="1500" dirty="0" smtClean="0">
                <a:solidFill>
                  <a:srgbClr val="C00000"/>
                </a:solidFill>
                <a:latin typeface="Arial Cyr"/>
              </a:rPr>
              <a:t>42)</a:t>
            </a:r>
            <a:endParaRPr lang="ru-RU" sz="1500" dirty="0">
              <a:solidFill>
                <a:srgbClr val="C00000"/>
              </a:solidFill>
              <a:latin typeface="Arial Cyr"/>
            </a:endParaRPr>
          </a:p>
          <a:p>
            <a:pPr marL="285750" indent="-285750" fontAlgn="ctr">
              <a:buFontTx/>
              <a:buChar char="-"/>
            </a:pPr>
            <a:endParaRPr lang="ru-RU" sz="1500" dirty="0">
              <a:solidFill>
                <a:srgbClr val="C00000"/>
              </a:solidFill>
              <a:latin typeface="Arial Cyr"/>
            </a:endParaRPr>
          </a:p>
        </p:txBody>
      </p:sp>
    </p:spTree>
    <p:extLst>
      <p:ext uri="{BB962C8B-B14F-4D97-AF65-F5344CB8AC3E}">
        <p14:creationId xmlns:p14="http://schemas.microsoft.com/office/powerpoint/2010/main" val="51648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Внутриформенный</a:t>
            </a:r>
            <a:r>
              <a:rPr lang="ru-RU" sz="3600" b="1" dirty="0" smtClean="0"/>
              <a:t> контроль таблиц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Общее число травм в графе 4 (строка 1), состоящее из суммы числа травм в графах </a:t>
            </a:r>
          </a:p>
          <a:p>
            <a:pPr marL="0" indent="0" algn="ctr">
              <a:buNone/>
            </a:pPr>
            <a:r>
              <a:rPr lang="ru-RU" dirty="0" smtClean="0"/>
              <a:t>5, 7, 13, 16, 17, 18, 19, 20,</a:t>
            </a:r>
          </a:p>
          <a:p>
            <a:pPr marL="0" indent="0" algn="ctr">
              <a:buNone/>
            </a:pPr>
            <a:r>
              <a:rPr lang="ru-RU" dirty="0" smtClean="0"/>
              <a:t>должно быть равно сумме числа травм, представленных в строках </a:t>
            </a:r>
          </a:p>
          <a:p>
            <a:pPr marL="0" indent="0" algn="ctr">
              <a:buNone/>
            </a:pPr>
            <a:r>
              <a:rPr lang="ru-RU" dirty="0" smtClean="0"/>
              <a:t>2, 6, 9, 13, 17, 19, 21, 23, 25, 27, 29, 31, 32, 33, 34, 35, 38, 40, 41, 42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488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</TotalTime>
  <Words>1257</Words>
  <Application>Microsoft Office PowerPoint</Application>
  <PresentationFormat>Экран (4:3)</PresentationFormat>
  <Paragraphs>454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Форма федерального статистического наблюдения № 57 «Сведения о травмах, отравлениях и некоторых других последствиях воздействия внешних причин»</vt:lpstr>
      <vt:lpstr>Презентация PowerPoint</vt:lpstr>
      <vt:lpstr>Презентация PowerPoint</vt:lpstr>
      <vt:lpstr>Презентация PowerPoint</vt:lpstr>
      <vt:lpstr>Внешние причины повреждений</vt:lpstr>
      <vt:lpstr>Презентация PowerPoint</vt:lpstr>
      <vt:lpstr>Презентация PowerPoint</vt:lpstr>
      <vt:lpstr>Презентация PowerPoint</vt:lpstr>
      <vt:lpstr>Внутриформенный контроль таблиц</vt:lpstr>
      <vt:lpstr>Межформенный контроль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ЦЕНТРАЛЬНЫЙ НАУЧНО-ИССЛЕДОВАТЕЛЬСКИЙ ИНСТИТУТ ТРАВМАТОЛОГИИ И ОРТОПЕДИИ  ИМ. Н.Н. ПРИОРОВА</dc:title>
  <dc:creator>user</dc:creator>
  <cp:lastModifiedBy>Doc3</cp:lastModifiedBy>
  <cp:revision>56</cp:revision>
  <cp:lastPrinted>2016-12-06T10:59:25Z</cp:lastPrinted>
  <dcterms:created xsi:type="dcterms:W3CDTF">2016-12-06T06:56:56Z</dcterms:created>
  <dcterms:modified xsi:type="dcterms:W3CDTF">2016-12-26T07:46:15Z</dcterms:modified>
</cp:coreProperties>
</file>