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5" r:id="rId3"/>
    <p:sldId id="264" r:id="rId4"/>
    <p:sldId id="266" r:id="rId5"/>
    <p:sldId id="267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528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Январь-Май </a:t>
            </a:r>
            <a:r>
              <a:rPr lang="ru-RU" dirty="0" smtClean="0"/>
              <a:t>2018 </a:t>
            </a:r>
            <a:r>
              <a:rPr lang="ru-RU" dirty="0"/>
              <a:t>г</a:t>
            </a:r>
            <a:r>
              <a:rPr lang="ru-RU" dirty="0" smtClean="0"/>
              <a:t>.</a:t>
            </a:r>
            <a:endParaRPr lang="ru-RU" dirty="0"/>
          </a:p>
        </c:rich>
      </c:tx>
      <c:layout>
        <c:manualLayout>
          <c:xMode val="edge"/>
          <c:yMode val="edge"/>
          <c:x val="0.4251810681613763"/>
          <c:y val="4.85586342313167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9629629629629628"/>
          <c:y val="0.19841456945184924"/>
          <c:w val="0.70370370370370372"/>
          <c:h val="0.5546545563894358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выданных листков нетрудоспособности (2018 г.)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0.10218004696586215"/>
                  <c:y val="-0.3577116339746178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CADCF6C-7EC5-42CD-A782-0BC540EFD927}" type="VALUE">
                      <a:rPr lang="en-US" sz="2000" smtClean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rPr>
                      <a:pPr>
                        <a:defRPr/>
                      </a:pPr>
                      <a:t>[ЗНАЧЕНИЕ]</a:t>
                    </a:fld>
                    <a:r>
                      <a:rPr lang="en-US" sz="2000" dirty="0" smtClean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rPr>
                      <a:t> (96,5 %)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068714587268082"/>
                      <c:h val="0.18840901106669811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4.9524653272923991E-2"/>
                  <c:y val="0.1992069672829249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B9C6A9A-8769-471F-89F2-88F14315CEC4}" type="VALUE">
                      <a:rPr lang="en-US" sz="2000" smtClean="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[ЗНАЧЕНИЕ]</a:t>
                    </a:fld>
                    <a:r>
                      <a:rPr lang="en-US" sz="2000" dirty="0" smtClean="0">
                        <a:solidFill>
                          <a:srgbClr val="FF0000"/>
                        </a:solidFill>
                      </a:rPr>
                      <a:t> (3,5 %)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887732413293498"/>
                      <c:h val="0.19163630074876678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ЛН</c:v>
                </c:pt>
                <c:pt idx="1">
                  <c:v>ЭЛН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162510</c:v>
                </c:pt>
                <c:pt idx="1">
                  <c:v>5717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50860368634839659"/>
          <c:y val="0.86137084190533564"/>
          <c:w val="0.30079991112098653"/>
          <c:h val="8.31437746378385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Июль-Декабрь </a:t>
            </a:r>
            <a:r>
              <a:rPr lang="ru-RU" dirty="0" smtClean="0"/>
              <a:t>2017 </a:t>
            </a:r>
            <a:r>
              <a:rPr lang="ru-RU" dirty="0"/>
              <a:t>г</a:t>
            </a:r>
            <a:r>
              <a:rPr lang="ru-RU" dirty="0" smtClean="0"/>
              <a:t>.</a:t>
            </a:r>
            <a:endParaRPr lang="ru-RU" dirty="0"/>
          </a:p>
        </c:rich>
      </c:tx>
      <c:layout>
        <c:manualLayout>
          <c:xMode val="edge"/>
          <c:yMode val="edge"/>
          <c:x val="0.38201881678291455"/>
          <c:y val="4.85586342313167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9629629629629628"/>
          <c:y val="0.19841456945184924"/>
          <c:w val="0.70370370370370372"/>
          <c:h val="0.5546545563894358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выданных листков нетрудоспособности (2018 г.)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0.18553265771078709"/>
                  <c:y val="-0.3590896278646182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CADCF6C-7EC5-42CD-A782-0BC540EFD927}" type="VALUE">
                      <a:rPr lang="en-US" sz="2000" smtClean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rPr>
                      <a:pPr>
                        <a:defRPr/>
                      </a:pPr>
                      <a:t>[ЗНАЧЕНИЕ]</a:t>
                    </a:fld>
                    <a:r>
                      <a:rPr lang="en-US" sz="2000" dirty="0" smtClean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rPr>
                      <a:t> (99.4 %)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310316357543225"/>
                      <c:h val="0.18565324027652313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0.11596504497978155"/>
                  <c:y val="0.17440513866626337"/>
                </c:manualLayout>
              </c:layout>
              <c:tx>
                <c:rich>
                  <a:bodyPr/>
                  <a:lstStyle/>
                  <a:p>
                    <a:fld id="{EB9C6A9A-8769-471F-89F2-88F14315CEC4}" type="VALUE">
                      <a:rPr lang="en-US" sz="2000" smtClean="0">
                        <a:solidFill>
                          <a:srgbClr val="FF0000"/>
                        </a:solidFill>
                      </a:rPr>
                      <a:pPr/>
                      <a:t>[ЗНАЧЕНИЕ]</a:t>
                    </a:fld>
                    <a:r>
                      <a:rPr lang="en-US" sz="2000" dirty="0" smtClean="0">
                        <a:solidFill>
                          <a:srgbClr val="FF0000"/>
                        </a:solidFill>
                      </a:rPr>
                      <a:t> (0,6</a:t>
                    </a:r>
                    <a:r>
                      <a:rPr lang="en-US" sz="2000" baseline="0" dirty="0" smtClean="0">
                        <a:solidFill>
                          <a:srgbClr val="FF0000"/>
                        </a:solidFill>
                      </a:rPr>
                      <a:t> %)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555520467284459"/>
                      <c:h val="0.14283160005476822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ЛН</c:v>
                </c:pt>
                <c:pt idx="1">
                  <c:v>ЭЛН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176240</c:v>
                </c:pt>
                <c:pt idx="1">
                  <c:v>1067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45061926148236192"/>
          <c:y val="0.81176696768218626"/>
          <c:w val="0.38385137572233224"/>
          <c:h val="0.188233032317813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76F2E-E907-4C46-B05E-CA44D534ECC2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16F0A2-9FEA-4A6D-83E6-76B4EB7C7F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700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0E5FB34-EA63-4C04-B529-61A09E59C659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15363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4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Arial" charset="0"/>
            </a:endParaRPr>
          </a:p>
        </p:txBody>
      </p:sp>
      <p:sp>
        <p:nvSpPr>
          <p:cNvPr id="15365" name="Номер слайда 3"/>
          <p:cNvSpPr txBox="1">
            <a:spLocks noGrp="1"/>
          </p:cNvSpPr>
          <p:nvPr/>
        </p:nvSpPr>
        <p:spPr bwMode="auto">
          <a:xfrm>
            <a:off x="3884120" y="8685634"/>
            <a:ext cx="2972280" cy="456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515" tIns="46758" rIns="93515" bIns="46758" anchor="b"/>
          <a:lstStyle/>
          <a:p>
            <a:pPr algn="r" defTabSz="935913"/>
            <a:fld id="{BAB62FBD-1D4C-4E9E-9B07-CBFAD6DA3C34}" type="slidenum">
              <a:rPr lang="ru-RU" altLang="ru-RU" sz="1200">
                <a:latin typeface="Calibri" pitchFamily="34" charset="0"/>
              </a:rPr>
              <a:pPr algn="r" defTabSz="935913"/>
              <a:t>1</a:t>
            </a:fld>
            <a:endParaRPr lang="ru-RU" altLang="ru-RU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005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0E5FB34-EA63-4C04-B529-61A09E59C659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15363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4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Arial" charset="0"/>
            </a:endParaRPr>
          </a:p>
        </p:txBody>
      </p:sp>
      <p:sp>
        <p:nvSpPr>
          <p:cNvPr id="15365" name="Номер слайда 3"/>
          <p:cNvSpPr txBox="1">
            <a:spLocks noGrp="1"/>
          </p:cNvSpPr>
          <p:nvPr/>
        </p:nvSpPr>
        <p:spPr bwMode="auto">
          <a:xfrm>
            <a:off x="3884120" y="8685634"/>
            <a:ext cx="2972280" cy="456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515" tIns="46758" rIns="93515" bIns="46758" anchor="b"/>
          <a:lstStyle/>
          <a:p>
            <a:pPr algn="r" defTabSz="935913"/>
            <a:fld id="{BAB62FBD-1D4C-4E9E-9B07-CBFAD6DA3C34}" type="slidenum">
              <a:rPr lang="ru-RU" altLang="ru-RU" sz="1200">
                <a:latin typeface="Calibri" pitchFamily="34" charset="0"/>
              </a:rPr>
              <a:pPr algn="r" defTabSz="935913"/>
              <a:t>2</a:t>
            </a:fld>
            <a:endParaRPr lang="ru-RU" altLang="ru-RU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885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05F4B89-0809-4A86-82AA-D9894EC058B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527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6F0A2-9FEA-4A6D-83E6-76B4EB7C7FA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460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05F4B89-0809-4A86-82AA-D9894EC058B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4632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05F4B89-0809-4A86-82AA-D9894EC058B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6947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05F4B89-0809-4A86-82AA-D9894EC058B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211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0">
              <a:schemeClr val="accent6">
                <a:lumMod val="20000"/>
                <a:lumOff val="80000"/>
              </a:schemeClr>
            </a:gs>
            <a:gs pos="0">
              <a:schemeClr val="accent6">
                <a:lumMod val="20000"/>
                <a:lumOff val="80000"/>
              </a:schemeClr>
            </a:gs>
            <a:gs pos="50000">
              <a:schemeClr val="bg1">
                <a:lumMod val="95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>
            <a:spLocks noGrp="1" noChangeArrowheads="1"/>
          </p:cNvSpPr>
          <p:nvPr>
            <p:ph type="ctrTitle" idx="4294967295"/>
          </p:nvPr>
        </p:nvSpPr>
        <p:spPr>
          <a:xfrm>
            <a:off x="251520" y="428604"/>
            <a:ext cx="8820472" cy="458487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Информатизация здравоохранения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«Электронный листок нетрудоспособности»</a:t>
            </a:r>
            <a:r>
              <a:rPr lang="ru-RU" sz="4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 </a:t>
            </a:r>
          </a:p>
        </p:txBody>
      </p:sp>
      <p:sp>
        <p:nvSpPr>
          <p:cNvPr id="3077" name="TextBox 7"/>
          <p:cNvSpPr txBox="1">
            <a:spLocks noChangeArrowheads="1"/>
          </p:cNvSpPr>
          <p:nvPr/>
        </p:nvSpPr>
        <p:spPr bwMode="auto">
          <a:xfrm>
            <a:off x="3500430" y="6286520"/>
            <a:ext cx="25559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Санкт-Петербург, </a:t>
            </a:r>
            <a:r>
              <a:rPr lang="ru-RU" alt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alt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altLang="ru-RU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>
            <a:spLocks noGrp="1" noChangeArrowheads="1"/>
          </p:cNvSpPr>
          <p:nvPr>
            <p:ph type="ctrTitle" idx="4294967295"/>
          </p:nvPr>
        </p:nvSpPr>
        <p:spPr>
          <a:xfrm>
            <a:off x="251520" y="428604"/>
            <a:ext cx="8820472" cy="912164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ормативно-правовые акты,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регулирующие вопросы 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подключения медицинских организаций к системе ФСС ЭЛН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512399"/>
            <a:ext cx="2343697" cy="31203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563" y="2739955"/>
            <a:ext cx="2343697" cy="30915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541201"/>
            <a:ext cx="2343696" cy="30915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6035" y="2739954"/>
            <a:ext cx="2339744" cy="30915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1697563" y="63093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827584" y="6003178"/>
            <a:ext cx="3213676" cy="514749"/>
          </a:xfrm>
          <a:prstGeom prst="wedgeRoundRectCallout">
            <a:avLst>
              <a:gd name="adj1" fmla="val 42259"/>
              <a:gd name="adj2" fmla="val -76522"/>
              <a:gd name="adj3" fmla="val 16667"/>
            </a:avLst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5072103" y="6003178"/>
            <a:ext cx="3213676" cy="514749"/>
          </a:xfrm>
          <a:prstGeom prst="wedgeRoundRectCallout">
            <a:avLst>
              <a:gd name="adj1" fmla="val 42259"/>
              <a:gd name="adj2" fmla="val -76522"/>
              <a:gd name="adj3" fmla="val 16667"/>
            </a:avLst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971600" y="6031981"/>
            <a:ext cx="2961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Комитета по здравоохранению ЛО № 260/1-0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98012" y="6029719"/>
            <a:ext cx="2961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Комитета по здравоохранению ЛО № 455-0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74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5465878" y="4941168"/>
            <a:ext cx="3396834" cy="46320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64704"/>
            <a:ext cx="3069772" cy="53158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261463"/>
            <a:ext cx="3069772" cy="350453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742208"/>
            <a:ext cx="3069772" cy="53158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240731"/>
            <a:ext cx="3069772" cy="35045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07704" y="127205"/>
            <a:ext cx="614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План-график подключения МО к ЭЛН </a:t>
            </a:r>
            <a:endParaRPr lang="ru-RU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525" y="3241461"/>
            <a:ext cx="3069772" cy="351437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525" y="2754539"/>
            <a:ext cx="3069772" cy="531586"/>
          </a:xfrm>
          <a:prstGeom prst="rect">
            <a:avLst/>
          </a:prstGeom>
        </p:spPr>
      </p:pic>
      <p:sp>
        <p:nvSpPr>
          <p:cNvPr id="2" name="Овальная выноска 1"/>
          <p:cNvSpPr/>
          <p:nvPr/>
        </p:nvSpPr>
        <p:spPr>
          <a:xfrm>
            <a:off x="5408525" y="908720"/>
            <a:ext cx="3396834" cy="2944286"/>
          </a:xfrm>
          <a:prstGeom prst="wedgeEllipseCallout">
            <a:avLst>
              <a:gd name="adj1" fmla="val -32313"/>
              <a:gd name="adj2" fmla="val 8229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 МО</a:t>
            </a:r>
          </a:p>
          <a:p>
            <a:pPr algn="ctr"/>
            <a:r>
              <a:rPr lang="ru-RU" sz="5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</a:t>
            </a:r>
            <a:endParaRPr lang="ru-RU" sz="5400" dirty="0">
              <a:solidFill>
                <a:schemeClr val="accent6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22537" y="4988103"/>
            <a:ext cx="3386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МО, подключенных к ЭЛН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98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 sz="2128" b="1" i="0" u="none" strike="noStrike" kern="1200" baseline="0">
                <a:solidFill>
                  <a:srgbClr val="1F497D"/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Количество выданных листков нетрудоспособности в МО ЛО</a:t>
            </a:r>
          </a:p>
        </p:txBody>
      </p:sp>
      <p:graphicFrame>
        <p:nvGraphicFramePr>
          <p:cNvPr id="29" name="Объект 2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8819153"/>
              </p:ext>
            </p:extLst>
          </p:nvPr>
        </p:nvGraphicFramePr>
        <p:xfrm>
          <a:off x="3203848" y="1695777"/>
          <a:ext cx="5256584" cy="4608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1" name="Объект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2078940"/>
              </p:ext>
            </p:extLst>
          </p:nvPr>
        </p:nvGraphicFramePr>
        <p:xfrm>
          <a:off x="-1188640" y="1695777"/>
          <a:ext cx="5256584" cy="4608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15578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99592" y="260648"/>
            <a:ext cx="74220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выданных ЭЛН/ЛН в МО ЛО (в %)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980728"/>
            <a:ext cx="7778316" cy="73153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640252"/>
            <a:ext cx="7778316" cy="4926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87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99592" y="260648"/>
            <a:ext cx="74220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выданных ЭЛН/ЛН в МО ЛО (в %)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980728"/>
            <a:ext cx="7778316" cy="73153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628800"/>
            <a:ext cx="7778316" cy="4926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99592" y="260648"/>
            <a:ext cx="74220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выданных ЭЛН/ЛН в МО ЛО (в %)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980728"/>
            <a:ext cx="7778316" cy="73153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689228"/>
            <a:ext cx="7778316" cy="4009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80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55441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  <a:t>Спасибо за внимание!</a:t>
            </a:r>
            <a:endParaRPr lang="ru-RU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5218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118</Words>
  <Application>Microsoft Office PowerPoint</Application>
  <PresentationFormat>Экран (4:3)</PresentationFormat>
  <Paragraphs>29</Paragraphs>
  <Slides>8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Arial Narrow</vt:lpstr>
      <vt:lpstr>Calibri</vt:lpstr>
      <vt:lpstr>Times New Roman</vt:lpstr>
      <vt:lpstr>Тема Office</vt:lpstr>
      <vt:lpstr>Информатизация здравоохранения «Электронный листок нетрудоспособности»  </vt:lpstr>
      <vt:lpstr>Нормативно-правовые акты, регулирующие вопросы подключения медицинских организаций к системе ФСС ЭЛН </vt:lpstr>
      <vt:lpstr>Презентация PowerPoint</vt:lpstr>
      <vt:lpstr>Количество выданных листков нетрудоспособности в МО ЛО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«Электронный листок нетрудоспособности»</dc:title>
  <dc:creator>user</dc:creator>
  <cp:lastModifiedBy>ЗакарянАА</cp:lastModifiedBy>
  <cp:revision>35</cp:revision>
  <dcterms:created xsi:type="dcterms:W3CDTF">2017-05-26T11:05:06Z</dcterms:created>
  <dcterms:modified xsi:type="dcterms:W3CDTF">2018-05-17T06:38:45Z</dcterms:modified>
</cp:coreProperties>
</file>